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4"/>
  </p:notesMasterIdLst>
  <p:sldIdLst>
    <p:sldId id="256" r:id="rId2"/>
    <p:sldId id="338" r:id="rId3"/>
    <p:sldId id="325" r:id="rId4"/>
    <p:sldId id="326" r:id="rId5"/>
    <p:sldId id="339" r:id="rId6"/>
    <p:sldId id="329" r:id="rId7"/>
    <p:sldId id="340" r:id="rId8"/>
    <p:sldId id="344" r:id="rId9"/>
    <p:sldId id="324" r:id="rId10"/>
    <p:sldId id="327" r:id="rId11"/>
    <p:sldId id="328" r:id="rId12"/>
    <p:sldId id="341" r:id="rId13"/>
    <p:sldId id="342" r:id="rId14"/>
    <p:sldId id="331" r:id="rId15"/>
    <p:sldId id="330" r:id="rId16"/>
    <p:sldId id="332" r:id="rId17"/>
    <p:sldId id="333" r:id="rId18"/>
    <p:sldId id="334" r:id="rId19"/>
    <p:sldId id="335" r:id="rId20"/>
    <p:sldId id="336" r:id="rId21"/>
    <p:sldId id="343" r:id="rId22"/>
    <p:sldId id="337" r:id="rId23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5FFDF"/>
    <a:srgbClr val="0DC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fld id="{17AB3172-76AF-4A2A-AD0A-07B9576841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09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D25AE6-C53E-4CDB-9D9C-CD89960000B8}" type="slidenum">
              <a:rPr lang="en-US"/>
              <a:pPr/>
              <a:t>1</a:t>
            </a:fld>
            <a:endParaRPr 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A68574-0F1F-4C11-B543-CD6235FB2EB1}" type="slidenum">
              <a:rPr lang="en-US"/>
              <a:pPr/>
              <a:t>10</a:t>
            </a:fld>
            <a:endParaRPr lang="en-US"/>
          </a:p>
        </p:txBody>
      </p:sp>
      <p:sp>
        <p:nvSpPr>
          <p:cNvPr id="2437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F3635-8DB6-49F4-969E-AB1BDEAFFA7F}" type="slidenum">
              <a:rPr lang="en-US"/>
              <a:pPr/>
              <a:t>11</a:t>
            </a:fld>
            <a:endParaRPr lang="en-US"/>
          </a:p>
        </p:txBody>
      </p:sp>
      <p:sp>
        <p:nvSpPr>
          <p:cNvPr id="2457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F5A352-573F-44FE-A2C4-2FF2A5B3FDB8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9CD96E-DD63-4C72-9D90-5FD6E3C303CD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387418-E94E-4000-8A0A-C9D142DBE2B0}" type="slidenum">
              <a:rPr lang="en-US"/>
              <a:pPr/>
              <a:t>14</a:t>
            </a:fld>
            <a:endParaRPr lang="en-US"/>
          </a:p>
        </p:txBody>
      </p:sp>
      <p:sp>
        <p:nvSpPr>
          <p:cNvPr id="2508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D42CDC-B0AE-4CBA-8134-86769C9437EB}" type="slidenum">
              <a:rPr lang="en-US"/>
              <a:pPr/>
              <a:t>15</a:t>
            </a:fld>
            <a:endParaRPr lang="en-US"/>
          </a:p>
        </p:txBody>
      </p:sp>
      <p:sp>
        <p:nvSpPr>
          <p:cNvPr id="25190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E2132-83E5-4CCB-8DC6-F89FF64C2D68}" type="slidenum">
              <a:rPr lang="en-US"/>
              <a:pPr/>
              <a:t>16</a:t>
            </a:fld>
            <a:endParaRPr lang="en-US"/>
          </a:p>
        </p:txBody>
      </p:sp>
      <p:sp>
        <p:nvSpPr>
          <p:cNvPr id="25395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133F2-5B95-4D5A-96F2-56377BA6BD4B}" type="slidenum">
              <a:rPr lang="en-US"/>
              <a:pPr/>
              <a:t>17</a:t>
            </a:fld>
            <a:endParaRPr lang="en-US"/>
          </a:p>
        </p:txBody>
      </p:sp>
      <p:sp>
        <p:nvSpPr>
          <p:cNvPr id="2560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7CF86B-D662-459F-821F-A6EE2A279D21}" type="slidenum">
              <a:rPr lang="en-US"/>
              <a:pPr/>
              <a:t>18</a:t>
            </a:fld>
            <a:endParaRPr lang="en-US"/>
          </a:p>
        </p:txBody>
      </p:sp>
      <p:sp>
        <p:nvSpPr>
          <p:cNvPr id="2600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58BE3B-D4C2-4A99-81DE-8A34F0A77A31}" type="slidenum">
              <a:rPr lang="en-US"/>
              <a:pPr/>
              <a:t>19</a:t>
            </a:fld>
            <a:endParaRPr lang="en-US"/>
          </a:p>
        </p:txBody>
      </p:sp>
      <p:sp>
        <p:nvSpPr>
          <p:cNvPr id="2611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9036F-CDE8-4232-B636-134204E20F27}" type="slidenum">
              <a:rPr lang="en-US"/>
              <a:pPr/>
              <a:t>2</a:t>
            </a:fld>
            <a:endParaRPr lang="en-US"/>
          </a:p>
        </p:txBody>
      </p:sp>
      <p:sp>
        <p:nvSpPr>
          <p:cNvPr id="2662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42376-6120-4AF4-B689-DC0A6D504BEA}" type="slidenum">
              <a:rPr lang="en-US"/>
              <a:pPr/>
              <a:t>20</a:t>
            </a:fld>
            <a:endParaRPr lang="en-US"/>
          </a:p>
        </p:txBody>
      </p:sp>
      <p:sp>
        <p:nvSpPr>
          <p:cNvPr id="26214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65B1B8-FACF-488E-846D-B0D94F3041D3}" type="slidenum">
              <a:rPr lang="en-US"/>
              <a:pPr/>
              <a:t>21</a:t>
            </a:fld>
            <a:endParaRPr 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E91605-F010-4DBB-8DCA-8DC344BBC5D6}" type="slidenum">
              <a:rPr lang="en-US"/>
              <a:pPr/>
              <a:t>22</a:t>
            </a:fld>
            <a:endParaRPr lang="en-US"/>
          </a:p>
        </p:txBody>
      </p:sp>
      <p:sp>
        <p:nvSpPr>
          <p:cNvPr id="26419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24951-23E0-4320-AE1C-045A41EB2EB9}" type="slidenum">
              <a:rPr lang="en-US"/>
              <a:pPr/>
              <a:t>3</a:t>
            </a:fld>
            <a:endParaRPr lang="en-US"/>
          </a:p>
        </p:txBody>
      </p:sp>
      <p:sp>
        <p:nvSpPr>
          <p:cNvPr id="2406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BDF2-A17E-451D-9BB3-86A29285FE4E}" type="slidenum">
              <a:rPr lang="en-US"/>
              <a:pPr/>
              <a:t>4</a:t>
            </a:fld>
            <a:endParaRPr lang="en-US"/>
          </a:p>
        </p:txBody>
      </p:sp>
      <p:sp>
        <p:nvSpPr>
          <p:cNvPr id="2416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81B5A2-38D7-4828-87A1-1945594C5067}" type="slidenum">
              <a:rPr lang="en-US"/>
              <a:pPr/>
              <a:t>5</a:t>
            </a:fld>
            <a:endParaRPr lang="en-US"/>
          </a:p>
        </p:txBody>
      </p:sp>
      <p:sp>
        <p:nvSpPr>
          <p:cNvPr id="26829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9BECCD-917A-4A8B-B6C0-BBC4023939B2}" type="slidenum">
              <a:rPr lang="en-US"/>
              <a:pPr/>
              <a:t>6</a:t>
            </a:fld>
            <a:endParaRPr lang="en-US"/>
          </a:p>
        </p:txBody>
      </p:sp>
      <p:sp>
        <p:nvSpPr>
          <p:cNvPr id="2498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21716-D453-48E4-A11F-7A78EC18226F}" type="slidenum">
              <a:rPr lang="en-US"/>
              <a:pPr/>
              <a:t>7</a:t>
            </a:fld>
            <a:endParaRPr lang="en-US"/>
          </a:p>
        </p:txBody>
      </p:sp>
      <p:sp>
        <p:nvSpPr>
          <p:cNvPr id="2703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21716-D453-48E4-A11F-7A78EC18226F}" type="slidenum">
              <a:rPr lang="en-US"/>
              <a:pPr/>
              <a:t>8</a:t>
            </a:fld>
            <a:endParaRPr lang="en-US"/>
          </a:p>
        </p:txBody>
      </p:sp>
      <p:sp>
        <p:nvSpPr>
          <p:cNvPr id="2703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0BFD9-D335-48F5-9B85-B65B5D5083B6}" type="slidenum">
              <a:rPr lang="en-US"/>
              <a:pPr/>
              <a:t>9</a:t>
            </a:fld>
            <a:endParaRPr lang="en-US"/>
          </a:p>
        </p:txBody>
      </p:sp>
      <p:sp>
        <p:nvSpPr>
          <p:cNvPr id="1996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031656-7E0D-40BF-84F2-12D8C934F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6484B-88B7-4E2D-A157-ED770AC212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3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1D00C-2994-4236-88D4-E18BC6D114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8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FF88E-5B74-4460-849B-F736C95F28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1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55FE4-7764-4982-8F84-83BE24A3B1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8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B51BA-B934-4737-B2DC-E80A004C07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2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C323F-570B-4067-9EE8-8701F6D71D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3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5C565-7B19-4CD1-9839-ED9983876B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8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C46A7-AD14-4B49-AF5E-77CB26D08A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8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9E41F-5A62-473B-B7C1-BEACB2C0CF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4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36F43-8845-4F7E-9F6A-A8E4523532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2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100D06A-06DD-47D0-A086-EB40EE4F1A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.uu.se/~piskunov/TEACHING/OBS_ASTROPHYSICS_2/aah3260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24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png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BB8CD76F-FA6C-491A-A4DE-561007EAB8AD}" type="datetime3">
              <a:rPr lang="en-US"/>
              <a:pPr/>
              <a:t>17 November 2011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E8A1B9D-8037-4AC8-8778-7EFA51B61F37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Observational Astronomy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>
                <a:latin typeface="Collegiate-Normal" pitchFamily="2" charset="0"/>
              </a:rPr>
              <a:t>SPECTROSCOPIC</a:t>
            </a:r>
            <a:br>
              <a:rPr lang="en-US" sz="4400">
                <a:latin typeface="Collegiate-Normal" pitchFamily="2" charset="0"/>
              </a:rPr>
            </a:br>
            <a:r>
              <a:rPr lang="en-US" sz="4400">
                <a:latin typeface="Collegiate-Normal" pitchFamily="2" charset="0"/>
              </a:rPr>
              <a:t>data reduction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429000" y="57912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gency FB" pitchFamily="34" charset="0"/>
                <a:hlinkClick r:id="rId3"/>
              </a:rPr>
              <a:t>Piskunov &amp; Valenti 2002, A&amp;A 385, 1095</a:t>
            </a:r>
            <a:endParaRPr lang="en-US" sz="2400">
              <a:latin typeface="Agency FB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1A5B-6E98-48B3-A37A-4035E58D5D07}" type="slidenum">
              <a:rPr lang="en-US"/>
              <a:pPr/>
              <a:t>10</a:t>
            </a:fld>
            <a:endParaRPr lang="en-US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152400"/>
            <a:ext cx="7793037" cy="838200"/>
          </a:xfrm>
        </p:spPr>
        <p:txBody>
          <a:bodyPr/>
          <a:lstStyle/>
          <a:p>
            <a:r>
              <a:rPr lang="en-US"/>
              <a:t>Order tracing</a:t>
            </a:r>
          </a:p>
        </p:txBody>
      </p:sp>
      <p:grpSp>
        <p:nvGrpSpPr>
          <p:cNvPr id="242701" name="Group 13"/>
          <p:cNvGrpSpPr>
            <a:grpSpLocks/>
          </p:cNvGrpSpPr>
          <p:nvPr/>
        </p:nvGrpSpPr>
        <p:grpSpPr bwMode="auto">
          <a:xfrm>
            <a:off x="4953000" y="76200"/>
            <a:ext cx="3886200" cy="4343400"/>
            <a:chOff x="2448" y="48"/>
            <a:chExt cx="3264" cy="3744"/>
          </a:xfrm>
        </p:grpSpPr>
        <p:pic>
          <p:nvPicPr>
            <p:cNvPr id="242699" name="Picture 11" descr="order_filter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00" t="44000" r="3334"/>
            <a:stretch>
              <a:fillRect/>
            </a:stretch>
          </p:blipFill>
          <p:spPr bwMode="auto">
            <a:xfrm>
              <a:off x="2448" y="48"/>
              <a:ext cx="3264" cy="1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2695" name="Picture 7" descr="order_filter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00" t="44000" r="3334"/>
            <a:stretch>
              <a:fillRect/>
            </a:stretch>
          </p:blipFill>
          <p:spPr bwMode="auto">
            <a:xfrm>
              <a:off x="2448" y="1296"/>
              <a:ext cx="3264" cy="1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2700" name="Picture 12" descr="order_filterC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00" t="48000" r="3334"/>
            <a:stretch>
              <a:fillRect/>
            </a:stretch>
          </p:blipFill>
          <p:spPr bwMode="auto">
            <a:xfrm>
              <a:off x="2448" y="2544"/>
              <a:ext cx="3264" cy="1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2702" name="Picture 14" descr="order_filter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7" b="20297"/>
          <a:stretch>
            <a:fillRect/>
          </a:stretch>
        </p:blipFill>
        <p:spPr bwMode="auto">
          <a:xfrm>
            <a:off x="4953000" y="4495800"/>
            <a:ext cx="38481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705" name="Picture 17" descr="order_trac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3529013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6607-7A6B-4090-8407-D4E9B3D4A3FB}" type="slidenum">
              <a:rPr lang="en-US"/>
              <a:pPr/>
              <a:t>11</a:t>
            </a:fld>
            <a:endParaRPr lang="en-US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/>
              <a:t>Order tracing (2)</a:t>
            </a:r>
          </a:p>
        </p:txBody>
      </p:sp>
      <p:pic>
        <p:nvPicPr>
          <p:cNvPr id="244743" name="Picture 7" descr="cluster_mer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5" y="1990725"/>
            <a:ext cx="379412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4744" name="Picture 8" descr="order_defin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56100"/>
            <a:ext cx="3838575" cy="22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4745" name="Picture 9" descr="order_trac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3529013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1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657850"/>
            <a:ext cx="19050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8ED0-E52B-42AD-8FE1-F895D7CB3BB2}" type="datetime5">
              <a:rPr lang="en-US"/>
              <a:pPr/>
              <a:t>17-Nov-11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9C825-B527-48C1-B0DD-C7D499F7248A}" type="slidenum">
              <a:rPr lang="en-US"/>
              <a:pPr/>
              <a:t>12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Algorithm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17713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	</a:t>
            </a:r>
            <a:r>
              <a:rPr lang="en-US" sz="2400" dirty="0"/>
              <a:t>Any point in the focal plane can (in principle) be represented by a product of the </a:t>
            </a:r>
            <a:r>
              <a:rPr lang="en-US" sz="2400" i="1" dirty="0" err="1"/>
              <a:t>sPectrum</a:t>
            </a:r>
            <a:r>
              <a:rPr lang="en-US" sz="2400" dirty="0"/>
              <a:t> and the </a:t>
            </a:r>
            <a:r>
              <a:rPr lang="en-US" sz="2400" i="1" dirty="0" err="1"/>
              <a:t>sLit</a:t>
            </a:r>
            <a:r>
              <a:rPr lang="en-US" sz="2400" i="1" dirty="0"/>
              <a:t> illumination function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078148"/>
              </p:ext>
            </p:extLst>
          </p:nvPr>
        </p:nvGraphicFramePr>
        <p:xfrm>
          <a:off x="3962400" y="2844800"/>
          <a:ext cx="4114800" cy="601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62" name="Equation" r:id="rId5" imgW="1562040" imgH="228600" progId="Equation.DSMT4">
                  <p:embed/>
                </p:oleObj>
              </mc:Choice>
              <mc:Fallback>
                <p:oleObj name="Equation" r:id="rId5" imgW="1562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844800"/>
                        <a:ext cx="4114800" cy="6019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1" name="Picture 5" descr="synth_fra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7" t="13438" r="8064" b="5936"/>
          <a:stretch>
            <a:fillRect/>
          </a:stretch>
        </p:blipFill>
        <p:spPr bwMode="auto">
          <a:xfrm>
            <a:off x="381000" y="3733800"/>
            <a:ext cx="5029200" cy="29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486400" y="5375275"/>
            <a:ext cx="3505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looks like a real spectral order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10200" y="3505200"/>
            <a:ext cx="3733800" cy="1852110"/>
            <a:chOff x="5410200" y="3810000"/>
            <a:chExt cx="3733800" cy="185211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/>
                <p:cNvSpPr txBox="1"/>
                <p:nvPr/>
              </p:nvSpPr>
              <p:spPr>
                <a:xfrm>
                  <a:off x="5410200" y="3810000"/>
                  <a:ext cx="3733800" cy="1852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sz="3200" b="0" i="1" dirty="0" smtClean="0">
                      <a:latin typeface="Cambria Math"/>
                      <a:ea typeface="Cambria Math"/>
                    </a:rPr>
                    <a:t>                            L(y)</a:t>
                  </a:r>
                  <a:br>
                    <a:rPr lang="sv-SE" sz="3200" b="0" i="1" dirty="0" smtClean="0">
                      <a:latin typeface="Cambria Math"/>
                      <a:ea typeface="Cambria Math"/>
                    </a:rPr>
                  </a:br>
                  <a:r>
                    <a:rPr lang="sv-SE" sz="3200" b="0" i="1" dirty="0" smtClean="0">
                      <a:latin typeface="Cambria Math"/>
                      <a:ea typeface="Cambria Math"/>
                    </a:rPr>
                    <a:t>         </a:t>
                  </a:r>
                  <a:r>
                    <a:rPr lang="sv-SE" sz="3200" b="0" i="1" dirty="0" smtClean="0">
                      <a:latin typeface="Cambria Math"/>
                      <a:ea typeface="Cambria Math"/>
                    </a:rPr>
                    <a:t>P (x)</a:t>
                  </a:r>
                  <a:endParaRPr lang="sv-SE" sz="3200" b="0" i="1" dirty="0" smtClean="0">
                    <a:latin typeface="Cambria Math"/>
                    <a:ea typeface="Cambria Math"/>
                  </a:endParaRP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sv-SE" sz="32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sv-SE" sz="3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sv-SE" sz="3200" b="0" i="0" smtClean="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sv-SE" sz="3200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</m:func>
                            <m:r>
                              <a:rPr lang="sv-SE" sz="3200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sv-SE" sz="32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</m:d>
                        <m:r>
                          <a:rPr lang="sv-SE" sz="32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sv-SE" sz="32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sv-SE" sz="3200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lang="sv-SE" sz="3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sv-SE" sz="3200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d>
                                  <m:dPr>
                                    <m:ctrlPr>
                                      <a:rPr lang="sv-SE" sz="32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sv-SE" sz="32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sv-SE" sz="3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𝑦</m:t>
                                        </m:r>
                                      </m:num>
                                      <m:den>
                                        <m:r>
                                          <a:rPr lang="sv-SE" sz="3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𝑏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sv-SE" sz="3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</m:oMath>
                    </m:oMathPara>
                  </a14:m>
                  <a:endParaRPr lang="en-US" sz="2000" dirty="0"/>
                </a:p>
              </p:txBody>
            </p:sp>
          </mc:Choice>
          <mc:Fallback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0200" y="3810000"/>
                  <a:ext cx="3733800" cy="1852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42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ight Brace 4"/>
            <p:cNvSpPr/>
            <p:nvPr/>
          </p:nvSpPr>
          <p:spPr bwMode="auto">
            <a:xfrm rot="16200000">
              <a:off x="6457950" y="4057651"/>
              <a:ext cx="342900" cy="1828800"/>
            </a:xfrm>
            <a:prstGeom prst="rightBrac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Right Brace 15"/>
            <p:cNvSpPr/>
            <p:nvPr/>
          </p:nvSpPr>
          <p:spPr bwMode="auto">
            <a:xfrm rot="16200000">
              <a:off x="8096249" y="4032251"/>
              <a:ext cx="495301" cy="1143000"/>
            </a:xfrm>
            <a:prstGeom prst="rightBrace">
              <a:avLst>
                <a:gd name="adj1" fmla="val 8333"/>
                <a:gd name="adj2" fmla="val 48889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86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73AAC-0698-43FB-B60A-F7E10D5B8CE5}" type="datetime5">
              <a:rPr lang="en-US"/>
              <a:pPr/>
              <a:t>17-Nov-11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1B794-2FB9-47E7-A36C-75FA71B14146}" type="slidenum">
              <a:rPr lang="en-US"/>
              <a:pPr/>
              <a:t>13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the Real Thing…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3"/>
            <a:ext cx="7772400" cy="4114800"/>
          </a:xfrm>
        </p:spPr>
        <p:txBody>
          <a:bodyPr/>
          <a:lstStyle/>
          <a:p>
            <a:r>
              <a:rPr lang="en-US" sz="2800" dirty="0"/>
              <a:t>CCD pixel with coordinates </a:t>
            </a:r>
            <a:r>
              <a:rPr lang="en-US" sz="2800" dirty="0">
                <a:latin typeface="Garamond" pitchFamily="18" charset="0"/>
              </a:rPr>
              <a:t>   </a:t>
            </a:r>
            <a:r>
              <a:rPr lang="en-US" sz="2800" dirty="0"/>
              <a:t> and </a:t>
            </a:r>
            <a:r>
              <a:rPr lang="en-US" sz="2800" dirty="0">
                <a:latin typeface="Garamond" pitchFamily="18" charset="0"/>
              </a:rPr>
              <a:t>   </a:t>
            </a:r>
            <a:r>
              <a:rPr lang="en-US" sz="2800" dirty="0"/>
              <a:t> is given by: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In practice we reconstruct the slit function</a:t>
            </a:r>
            <a:br>
              <a:rPr lang="en-US" sz="2800" dirty="0"/>
            </a:br>
            <a:r>
              <a:rPr lang="en-US" sz="2800" dirty="0"/>
              <a:t>   on some discrete grid with resolution </a:t>
            </a:r>
            <a:r>
              <a:rPr lang="en-US" sz="2800" dirty="0">
                <a:cs typeface="Arial" charset="0"/>
              </a:rPr>
              <a:t>≥</a:t>
            </a:r>
            <a:r>
              <a:rPr lang="en-US" sz="2800" dirty="0"/>
              <a:t> than CCD pixels. Thus we can write: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22048"/>
              </p:ext>
            </p:extLst>
          </p:nvPr>
        </p:nvGraphicFramePr>
        <p:xfrm>
          <a:off x="5181600" y="2085975"/>
          <a:ext cx="38893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92" name="Equation" r:id="rId4" imgW="126720" imgH="139680" progId="Equation.DSMT4">
                  <p:embed/>
                </p:oleObj>
              </mc:Choice>
              <mc:Fallback>
                <p:oleObj name="Equation" r:id="rId4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085975"/>
                        <a:ext cx="388937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679313"/>
              </p:ext>
            </p:extLst>
          </p:nvPr>
        </p:nvGraphicFramePr>
        <p:xfrm>
          <a:off x="6172200" y="2084387"/>
          <a:ext cx="427037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93" name="Equation" r:id="rId6" imgW="139680" imgH="164880" progId="Equation.DSMT4">
                  <p:embed/>
                </p:oleObj>
              </mc:Choice>
              <mc:Fallback>
                <p:oleObj name="Equation" r:id="rId6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84387"/>
                        <a:ext cx="427037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1584325" y="5135563"/>
          <a:ext cx="421640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94" name="Equation" r:id="rId8" imgW="1562040" imgH="355320" progId="Equation.DSMT4">
                  <p:embed/>
                </p:oleObj>
              </mc:Choice>
              <mc:Fallback>
                <p:oleObj name="Equation" r:id="rId8" imgW="156204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25" y="5135563"/>
                        <a:ext cx="4216400" cy="96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871226"/>
              </p:ext>
            </p:extLst>
          </p:nvPr>
        </p:nvGraphicFramePr>
        <p:xfrm>
          <a:off x="1222375" y="2976563"/>
          <a:ext cx="6169025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95" name="Equation" r:id="rId10" imgW="2286000" imgH="393480" progId="Equation.DSMT4">
                  <p:embed/>
                </p:oleObj>
              </mc:Choice>
              <mc:Fallback>
                <p:oleObj name="Equation" r:id="rId10" imgW="2286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375" y="2976563"/>
                        <a:ext cx="6169025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754205"/>
              </p:ext>
            </p:extLst>
          </p:nvPr>
        </p:nvGraphicFramePr>
        <p:xfrm>
          <a:off x="838200" y="4283075"/>
          <a:ext cx="37306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96" name="Equation" r:id="rId12" imgW="139680" imgH="164880" progId="Equation.DSMT4">
                  <p:embed/>
                </p:oleObj>
              </mc:Choice>
              <mc:Fallback>
                <p:oleObj name="Equation" r:id="rId12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283075"/>
                        <a:ext cx="373063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99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DA8A-820D-4D7D-BFF1-11BA8CAC4072}" type="slidenum">
              <a:rPr lang="en-US"/>
              <a:pPr/>
              <a:t>14</a:t>
            </a:fld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Slit function decomposition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	Ideal model: Image on CCD is a sequence of monochromatic images of the entrance slit sampled with CCD pixels</a:t>
            </a:r>
          </a:p>
        </p:txBody>
      </p:sp>
      <p:graphicFrame>
        <p:nvGraphicFramePr>
          <p:cNvPr id="248837" name="Object 5"/>
          <p:cNvGraphicFramePr>
            <a:graphicFrameLocks noChangeAspect="1"/>
          </p:cNvGraphicFramePr>
          <p:nvPr/>
        </p:nvGraphicFramePr>
        <p:xfrm>
          <a:off x="457200" y="3775075"/>
          <a:ext cx="37338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40" name="Equation" r:id="rId4" imgW="1358640" imgH="609480" progId="Equation.DSMT4">
                  <p:embed/>
                </p:oleObj>
              </mc:Choice>
              <mc:Fallback>
                <p:oleObj name="Equation" r:id="rId4" imgW="1358640" imgH="609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775075"/>
                        <a:ext cx="37338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8838" name="Picture 6" descr="pixel_sampling_of_sp_order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352800"/>
            <a:ext cx="5181600" cy="331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8A5C-7A64-45E5-9CDF-2D0F5B3551F8}" type="slidenum">
              <a:rPr lang="en-US"/>
              <a:pPr/>
              <a:t>15</a:t>
            </a:fld>
            <a:endParaRPr 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Normalizing flat field</a:t>
            </a:r>
          </a:p>
        </p:txBody>
      </p:sp>
      <p:sp>
        <p:nvSpPr>
          <p:cNvPr id="247816" name="Text Box 8"/>
          <p:cNvSpPr txBox="1">
            <a:spLocks noChangeArrowheads="1"/>
          </p:cNvSpPr>
          <p:nvPr/>
        </p:nvSpPr>
        <p:spPr bwMode="auto">
          <a:xfrm>
            <a:off x="4953000" y="251460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“Spectrum”</a:t>
            </a:r>
          </a:p>
        </p:txBody>
      </p:sp>
      <p:pic>
        <p:nvPicPr>
          <p:cNvPr id="247818" name="Picture 10" descr="flat_field_mode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41846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819" name="Picture 11" descr="normalized_fla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101600"/>
            <a:ext cx="2613025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7815" name="Text Box 7"/>
          <p:cNvSpPr txBox="1">
            <a:spLocks noChangeArrowheads="1"/>
          </p:cNvSpPr>
          <p:nvPr/>
        </p:nvSpPr>
        <p:spPr bwMode="auto">
          <a:xfrm>
            <a:off x="152400" y="480060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Model FF</a:t>
            </a:r>
          </a:p>
        </p:txBody>
      </p:sp>
      <p:sp>
        <p:nvSpPr>
          <p:cNvPr id="247814" name="Text Box 6"/>
          <p:cNvSpPr txBox="1">
            <a:spLocks noChangeArrowheads="1"/>
          </p:cNvSpPr>
          <p:nvPr/>
        </p:nvSpPr>
        <p:spPr bwMode="auto">
          <a:xfrm>
            <a:off x="152400" y="236220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Original FF</a:t>
            </a:r>
          </a:p>
        </p:txBody>
      </p:sp>
      <p:sp>
        <p:nvSpPr>
          <p:cNvPr id="247817" name="Text Box 9"/>
          <p:cNvSpPr txBox="1">
            <a:spLocks noChangeArrowheads="1"/>
          </p:cNvSpPr>
          <p:nvPr/>
        </p:nvSpPr>
        <p:spPr bwMode="auto">
          <a:xfrm>
            <a:off x="4724400" y="5576888"/>
            <a:ext cx="167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Normalized 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C1FC-BB18-4F4E-8173-B875C9B83360}" type="slidenum">
              <a:rPr lang="en-US"/>
              <a:pPr/>
              <a:t>16</a:t>
            </a:fld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09600"/>
            <a:ext cx="7793037" cy="2605088"/>
          </a:xfrm>
        </p:spPr>
        <p:txBody>
          <a:bodyPr/>
          <a:lstStyle/>
          <a:p>
            <a:r>
              <a:rPr lang="en-US" dirty="0"/>
              <a:t>Extracting</a:t>
            </a:r>
            <a:br>
              <a:rPr lang="en-US" dirty="0"/>
            </a:br>
            <a:r>
              <a:rPr lang="en-US" dirty="0"/>
              <a:t>science</a:t>
            </a:r>
            <a:br>
              <a:rPr lang="en-US" dirty="0"/>
            </a:br>
            <a:r>
              <a:rPr lang="en-US" dirty="0"/>
              <a:t>spectrum</a:t>
            </a:r>
          </a:p>
        </p:txBody>
      </p:sp>
      <p:pic>
        <p:nvPicPr>
          <p:cNvPr id="252933" name="Picture 5" descr="extracted_spectr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028700"/>
            <a:ext cx="3762375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18B2-0366-43F2-A279-B340E965E7E0}" type="slidenum">
              <a:rPr lang="en-US"/>
              <a:pPr/>
              <a:t>17</a:t>
            </a:fld>
            <a:endParaRPr lang="en-US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Wavelength calibration</a:t>
            </a:r>
          </a:p>
        </p:txBody>
      </p:sp>
      <p:pic>
        <p:nvPicPr>
          <p:cNvPr id="254980" name="Picture 4" descr="ThAr_fr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25000" r="7500"/>
          <a:stretch>
            <a:fillRect/>
          </a:stretch>
        </p:blipFill>
        <p:spPr bwMode="auto">
          <a:xfrm>
            <a:off x="1981200" y="1828800"/>
            <a:ext cx="4953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4988" name="Group 12"/>
          <p:cNvGrpSpPr>
            <a:grpSpLocks/>
          </p:cNvGrpSpPr>
          <p:nvPr/>
        </p:nvGrpSpPr>
        <p:grpSpPr bwMode="auto">
          <a:xfrm>
            <a:off x="1143000" y="4343400"/>
            <a:ext cx="5715000" cy="2133600"/>
            <a:chOff x="720" y="2736"/>
            <a:chExt cx="3600" cy="1344"/>
          </a:xfrm>
        </p:grpSpPr>
        <p:graphicFrame>
          <p:nvGraphicFramePr>
            <p:cNvPr id="254981" name="Object 5"/>
            <p:cNvGraphicFramePr>
              <a:graphicFrameLocks noChangeAspect="1"/>
            </p:cNvGraphicFramePr>
            <p:nvPr/>
          </p:nvGraphicFramePr>
          <p:xfrm>
            <a:off x="720" y="2736"/>
            <a:ext cx="2016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990" name="Equation" r:id="rId5" imgW="1079280" imgH="355320" progId="Equation.DSMT4">
                    <p:embed/>
                  </p:oleObj>
                </mc:Choice>
                <mc:Fallback>
                  <p:oleObj name="Equation" r:id="rId5" imgW="1079280" imgH="35532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2736"/>
                          <a:ext cx="2016" cy="6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54984" name="Group 8"/>
            <p:cNvGrpSpPr>
              <a:grpSpLocks/>
            </p:cNvGrpSpPr>
            <p:nvPr/>
          </p:nvGrpSpPr>
          <p:grpSpPr bwMode="auto">
            <a:xfrm>
              <a:off x="2784" y="2928"/>
              <a:ext cx="1536" cy="624"/>
              <a:chOff x="2784" y="2928"/>
              <a:chExt cx="1536" cy="624"/>
            </a:xfrm>
          </p:grpSpPr>
          <p:sp>
            <p:nvSpPr>
              <p:cNvPr id="254982" name="AutoShape 6"/>
              <p:cNvSpPr>
                <a:spLocks noChangeArrowheads="1"/>
              </p:cNvSpPr>
              <p:nvPr/>
            </p:nvSpPr>
            <p:spPr bwMode="auto">
              <a:xfrm>
                <a:off x="2784" y="2928"/>
                <a:ext cx="1536" cy="624"/>
              </a:xfrm>
              <a:prstGeom prst="wedgeEllipseCallout">
                <a:avLst>
                  <a:gd name="adj1" fmla="val -61981"/>
                  <a:gd name="adj2" fmla="val -38944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en-US"/>
              </a:p>
            </p:txBody>
          </p:sp>
          <p:sp>
            <p:nvSpPr>
              <p:cNvPr id="254983" name="Text Box 7"/>
              <p:cNvSpPr txBox="1">
                <a:spLocks noChangeArrowheads="1"/>
              </p:cNvSpPr>
              <p:nvPr/>
            </p:nvSpPr>
            <p:spPr bwMode="auto">
              <a:xfrm>
                <a:off x="3072" y="3120"/>
                <a:ext cx="100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Pixel number</a:t>
                </a:r>
              </a:p>
            </p:txBody>
          </p:sp>
        </p:grpSp>
        <p:sp>
          <p:nvSpPr>
            <p:cNvPr id="254986" name="AutoShape 10"/>
            <p:cNvSpPr>
              <a:spLocks noChangeArrowheads="1"/>
            </p:cNvSpPr>
            <p:nvPr/>
          </p:nvSpPr>
          <p:spPr bwMode="auto">
            <a:xfrm>
              <a:off x="1248" y="3456"/>
              <a:ext cx="1536" cy="624"/>
            </a:xfrm>
            <a:prstGeom prst="wedgeEllipseCallout">
              <a:avLst>
                <a:gd name="adj1" fmla="val 16667"/>
                <a:gd name="adj2" fmla="val -11458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254987" name="Text Box 11"/>
            <p:cNvSpPr txBox="1">
              <a:spLocks noChangeArrowheads="1"/>
            </p:cNvSpPr>
            <p:nvPr/>
          </p:nvSpPr>
          <p:spPr bwMode="auto">
            <a:xfrm>
              <a:off x="1536" y="3648"/>
              <a:ext cx="11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Order number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84034-3156-4182-A9DE-222CC83B734C}" type="slidenum">
              <a:rPr lang="en-US"/>
              <a:pPr/>
              <a:t>18</a:t>
            </a:fld>
            <a:endParaRPr lang="en-US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Continuum fit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Blaze function is a good start:</a:t>
            </a:r>
          </a:p>
        </p:txBody>
      </p:sp>
      <p:pic>
        <p:nvPicPr>
          <p:cNvPr id="257028" name="Picture 4" descr="blaze_func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D5EFB-A4E3-444B-9813-5EFA98783621}" type="slidenum">
              <a:rPr lang="en-US"/>
              <a:pPr/>
              <a:t>19</a:t>
            </a:fld>
            <a:endParaRPr 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… but it is not perfect</a:t>
            </a:r>
          </a:p>
        </p:txBody>
      </p:sp>
      <p:pic>
        <p:nvPicPr>
          <p:cNvPr id="258054" name="Picture 6" descr="continuum_fi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5AEC4-801D-4F3F-ABF7-81AD9D31CB22}" type="slidenum">
              <a:rPr lang="en-US"/>
              <a:pPr/>
              <a:t>2</a:t>
            </a:fld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Worse-case scenario…</a:t>
            </a:r>
          </a:p>
        </p:txBody>
      </p:sp>
      <p:pic>
        <p:nvPicPr>
          <p:cNvPr id="265220" name="Picture 4" descr="BOES_echel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8161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5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6D11-7823-44C4-AAC9-D121E82B878A}" type="slidenum">
              <a:rPr lang="en-US"/>
              <a:pPr/>
              <a:t>20</a:t>
            </a:fld>
            <a:endParaRPr lang="en-US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Fringing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3581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	</a:t>
            </a:r>
            <a:r>
              <a:rPr lang="en-US" sz="2800"/>
              <a:t>Accurate fringing removal requires identical slit illumination by the FF as it is illuminated by the science target</a:t>
            </a:r>
          </a:p>
        </p:txBody>
      </p:sp>
      <p:pic>
        <p:nvPicPr>
          <p:cNvPr id="259076" name="Picture 4" descr="frin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100" y="1946275"/>
            <a:ext cx="5791200" cy="468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B824-B26F-4106-931F-A5321B44266F}" type="datetime5">
              <a:rPr lang="en-US"/>
              <a:pPr/>
              <a:t>17-Nov-11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B112-EF97-4816-B5A9-28F00C0F32A3}" type="slidenum">
              <a:rPr lang="en-US"/>
              <a:pPr/>
              <a:t>21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2060"/>
                </a:solidFill>
              </a:rPr>
              <a:t>Comparison with other algorithms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5881687"/>
            <a:ext cx="563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latin typeface="Garamond" pitchFamily="18" charset="0"/>
              </a:rPr>
              <a:t>UVES POP Library, </a:t>
            </a:r>
            <a:r>
              <a:rPr lang="en-US" i="1" dirty="0" err="1">
                <a:latin typeface="Garamond" pitchFamily="18" charset="0"/>
              </a:rPr>
              <a:t>Bagnulo</a:t>
            </a:r>
            <a:r>
              <a:rPr lang="en-US" i="1" dirty="0">
                <a:latin typeface="Garamond" pitchFamily="18" charset="0"/>
              </a:rPr>
              <a:t> et al. 2003, Messenger 114, 10</a:t>
            </a:r>
          </a:p>
        </p:txBody>
      </p:sp>
      <p:pic>
        <p:nvPicPr>
          <p:cNvPr id="27655" name="Picture 7" descr="alpha_and_zoo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6" y="1752600"/>
            <a:ext cx="797242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09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C3B9-42EB-4D47-9A48-8F8C5344FCCF}" type="slidenum">
              <a:rPr lang="en-US"/>
              <a:pPr/>
              <a:t>22</a:t>
            </a:fld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FIES data reduction</a:t>
            </a:r>
            <a:endParaRPr lang="en-US" dirty="0"/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17713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Attend a tutorial on using </a:t>
            </a:r>
            <a:r>
              <a:rPr lang="en-US" sz="2400" dirty="0" smtClean="0"/>
              <a:t>REDUCE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Setup your own reduction script to create:</a:t>
            </a:r>
            <a:br>
              <a:rPr lang="en-US" sz="2400" dirty="0" smtClean="0"/>
            </a:br>
            <a:r>
              <a:rPr lang="en-US" sz="2400" dirty="0" smtClean="0"/>
              <a:t>- Master bias</a:t>
            </a:r>
            <a:br>
              <a:rPr lang="en-US" sz="2400" dirty="0" smtClean="0"/>
            </a:br>
            <a:r>
              <a:rPr lang="en-US" sz="2400" dirty="0" smtClean="0"/>
              <a:t>- Master flat</a:t>
            </a:r>
            <a:br>
              <a:rPr lang="en-US" sz="2400" dirty="0" smtClean="0"/>
            </a:br>
            <a:r>
              <a:rPr lang="en-US" sz="2400" dirty="0" smtClean="0"/>
              <a:t>- Normalized flat</a:t>
            </a:r>
            <a:br>
              <a:rPr lang="en-US" sz="2400" dirty="0" smtClean="0"/>
            </a:br>
            <a:r>
              <a:rPr lang="en-US" sz="2400" dirty="0" smtClean="0"/>
              <a:t>and to extract:</a:t>
            </a:r>
            <a:br>
              <a:rPr lang="en-US" sz="2400" dirty="0" smtClean="0"/>
            </a:br>
            <a:r>
              <a:rPr lang="en-US" sz="2400" dirty="0" smtClean="0"/>
              <a:t>- </a:t>
            </a:r>
            <a:r>
              <a:rPr lang="en-US" sz="2400" dirty="0" err="1" smtClean="0"/>
              <a:t>ThAr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your science spectra + pulsating star spectra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Create a wavelength solution using </a:t>
            </a:r>
            <a:r>
              <a:rPr lang="en-US" sz="2400" i="1" dirty="0" err="1" smtClean="0"/>
              <a:t>wavecal</a:t>
            </a:r>
            <a:r>
              <a:rPr lang="en-US" sz="2400" dirty="0" smtClean="0"/>
              <a:t> and </a:t>
            </a:r>
            <a:r>
              <a:rPr lang="en-US" sz="2400" dirty="0" err="1" smtClean="0"/>
              <a:t>ThAr</a:t>
            </a:r>
            <a:r>
              <a:rPr lang="en-US" sz="2400" dirty="0" smtClean="0"/>
              <a:t> spectrum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Fit the continuum using </a:t>
            </a:r>
            <a:r>
              <a:rPr lang="en-US" sz="2400" i="1" dirty="0" err="1" smtClean="0"/>
              <a:t>make_cont</a:t>
            </a:r>
            <a:endParaRPr lang="en-US" sz="2400" i="1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Compare spectra in selected wavelength regions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420-F176-4F1E-ABB5-FE825D0655E3}" type="slidenum">
              <a:rPr lang="en-US"/>
              <a:pPr/>
              <a:t>3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beka" pitchFamily="2" charset="0"/>
              </a:rPr>
              <a:t>In addition we have calibration data: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latin typeface="Pristina" pitchFamily="66" charset="0"/>
              </a:rPr>
              <a:t>Bias</a:t>
            </a:r>
          </a:p>
          <a:p>
            <a:r>
              <a:rPr lang="en-US" sz="3600">
                <a:latin typeface="Pristina" pitchFamily="66" charset="0"/>
              </a:rPr>
              <a:t>Flat field</a:t>
            </a:r>
          </a:p>
          <a:p>
            <a:r>
              <a:rPr lang="en-US" sz="3600">
                <a:latin typeface="Pristina" pitchFamily="66" charset="0"/>
              </a:rPr>
              <a:t>Dark current</a:t>
            </a:r>
          </a:p>
          <a:p>
            <a:r>
              <a:rPr lang="en-US" sz="3600">
                <a:latin typeface="Pristina" pitchFamily="66" charset="0"/>
              </a:rPr>
              <a:t>Order tracing</a:t>
            </a:r>
          </a:p>
          <a:p>
            <a:r>
              <a:rPr lang="en-US" sz="3600">
                <a:latin typeface="Pristina" pitchFamily="66" charset="0"/>
              </a:rPr>
              <a:t>Wavelength map (comparison spectrum)</a:t>
            </a:r>
          </a:p>
          <a:p>
            <a:r>
              <a:rPr lang="en-US" sz="3600">
                <a:latin typeface="Pristina" pitchFamily="66" charset="0"/>
              </a:rPr>
              <a:t>Blaze calibration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FC67-7FCC-4467-BBF2-51602DC7D448}" type="slidenum">
              <a:rPr lang="en-US"/>
              <a:pPr/>
              <a:t>4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erpetua" pitchFamily="18" charset="0"/>
              </a:rPr>
              <a:t>Spectroscopic reduction in a nutshell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The intensity is given by: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s</a:t>
            </a:r>
            <a:r>
              <a:rPr lang="en-US" sz="2800"/>
              <a:t> – signal in science exposure</a:t>
            </a:r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b</a:t>
            </a:r>
            <a:r>
              <a:rPr lang="en-US" sz="2800"/>
              <a:t> – bias level</a:t>
            </a:r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f</a:t>
            </a:r>
            <a:r>
              <a:rPr lang="en-US" sz="2800"/>
              <a:t> – flat field signal</a:t>
            </a:r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g</a:t>
            </a:r>
            <a:r>
              <a:rPr lang="en-US" sz="2800"/>
              <a:t> – gain (e</a:t>
            </a:r>
            <a:r>
              <a:rPr lang="en-US" baseline="30000"/>
              <a:t>-</a:t>
            </a:r>
            <a:r>
              <a:rPr lang="en-US" sz="2800"/>
              <a:t>/ADU)</a:t>
            </a:r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d</a:t>
            </a:r>
            <a:r>
              <a:rPr lang="en-US" sz="2800"/>
              <a:t> – dark current signal per unit time</a:t>
            </a:r>
          </a:p>
          <a:p>
            <a:pPr>
              <a:buFont typeface="Wingdings" pitchFamily="2" charset="2"/>
              <a:buNone/>
            </a:pPr>
            <a:r>
              <a:rPr lang="en-US" sz="2800" i="1">
                <a:latin typeface="Baskerville-Normal" pitchFamily="2" charset="0"/>
              </a:rPr>
              <a:t>t</a:t>
            </a:r>
            <a:r>
              <a:rPr lang="en-US" sz="2800"/>
              <a:t> – exposure time</a:t>
            </a:r>
          </a:p>
        </p:txBody>
      </p:sp>
      <p:graphicFrame>
        <p:nvGraphicFramePr>
          <p:cNvPr id="239620" name="Object 4"/>
          <p:cNvGraphicFramePr>
            <a:graphicFrameLocks noChangeAspect="1"/>
          </p:cNvGraphicFramePr>
          <p:nvPr/>
        </p:nvGraphicFramePr>
        <p:xfrm>
          <a:off x="1143000" y="2465388"/>
          <a:ext cx="624840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2" name="Equation" r:id="rId4" imgW="2577960" imgH="419040" progId="Equation.DSMT4">
                  <p:embed/>
                </p:oleObj>
              </mc:Choice>
              <mc:Fallback>
                <p:oleObj name="Equation" r:id="rId4" imgW="257796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65388"/>
                        <a:ext cx="6248400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C810-841D-4134-B251-91E5A0A74E8E}" type="slidenum">
              <a:rPr lang="en-US"/>
              <a:pPr/>
              <a:t>5</a:t>
            </a:fld>
            <a:endParaRPr lang="en-US"/>
          </a:p>
        </p:txBody>
      </p:sp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 is the errors: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17713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 sz="4400">
              <a:latin typeface="MarkingPen" pitchFamily="2" charset="0"/>
            </a:endParaRPr>
          </a:p>
        </p:txBody>
      </p:sp>
      <p:graphicFrame>
        <p:nvGraphicFramePr>
          <p:cNvPr id="267268" name="Object 4"/>
          <p:cNvGraphicFramePr>
            <a:graphicFrameLocks noChangeAspect="1"/>
          </p:cNvGraphicFramePr>
          <p:nvPr/>
        </p:nvGraphicFramePr>
        <p:xfrm>
          <a:off x="912813" y="1752600"/>
          <a:ext cx="7097712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4" name="Equation" r:id="rId4" imgW="2743200" imgH="1015920" progId="Equation.DSMT4">
                  <p:embed/>
                </p:oleObj>
              </mc:Choice>
              <mc:Fallback>
                <p:oleObj name="Equation" r:id="rId4" imgW="2743200" imgH="10159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813" y="1752600"/>
                        <a:ext cx="7097712" cy="262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7270" name="Object 6"/>
          <p:cNvGraphicFramePr>
            <a:graphicFrameLocks noChangeAspect="1"/>
          </p:cNvGraphicFramePr>
          <p:nvPr/>
        </p:nvGraphicFramePr>
        <p:xfrm>
          <a:off x="111125" y="4343400"/>
          <a:ext cx="900430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5" name="Equation" r:id="rId6" imgW="3657600" imgH="482400" progId="Equation.DSMT4">
                  <p:embed/>
                </p:oleObj>
              </mc:Choice>
              <mc:Fallback>
                <p:oleObj name="Equation" r:id="rId6" imgW="365760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" y="4343400"/>
                        <a:ext cx="9004300" cy="118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7271" name="Text Box 7"/>
          <p:cNvSpPr txBox="1">
            <a:spLocks noChangeArrowheads="1"/>
          </p:cNvSpPr>
          <p:nvPr/>
        </p:nvSpPr>
        <p:spPr bwMode="auto">
          <a:xfrm>
            <a:off x="533400" y="58674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If </a:t>
            </a:r>
            <a:r>
              <a:rPr lang="en-US" sz="2400" i="1">
                <a:solidFill>
                  <a:schemeClr val="hlink"/>
                </a:solidFill>
                <a:latin typeface="Baskerville-Normal" pitchFamily="2" charset="0"/>
              </a:rPr>
              <a:t>f</a:t>
            </a:r>
            <a:r>
              <a:rPr lang="en-US" sz="2000">
                <a:solidFill>
                  <a:schemeClr val="hlink"/>
                </a:solidFill>
              </a:rPr>
              <a:t>  is close to </a:t>
            </a:r>
            <a:r>
              <a:rPr lang="en-US" sz="2400" i="1">
                <a:solidFill>
                  <a:schemeClr val="hlink"/>
                </a:solidFill>
                <a:latin typeface="Baskerville-Normal" pitchFamily="2" charset="0"/>
              </a:rPr>
              <a:t>b</a:t>
            </a:r>
            <a:r>
              <a:rPr lang="en-US" sz="2000">
                <a:solidFill>
                  <a:schemeClr val="hlink"/>
                </a:solidFill>
              </a:rPr>
              <a:t>, the S/N is determined by the S/N of the flat field!!!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E0E7-7CAE-4E07-B1A0-DD21089002D3}" type="slidenum">
              <a:rPr lang="en-US"/>
              <a:pPr/>
              <a:t>6</a:t>
            </a:fld>
            <a:endParaRPr lang="en-US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lackChancery" pitchFamily="2" charset="0"/>
              </a:rPr>
              <a:t>One step at a time: making </a:t>
            </a:r>
            <a:r>
              <a:rPr lang="en-US">
                <a:latin typeface="BJF Merman" pitchFamily="2" charset="0"/>
              </a:rPr>
              <a:t>master</a:t>
            </a:r>
            <a:r>
              <a:rPr lang="en-US">
                <a:latin typeface="BlackChancery" pitchFamily="2" charset="0"/>
              </a:rPr>
              <a:t> </a:t>
            </a:r>
            <a:r>
              <a:rPr lang="en-US">
                <a:latin typeface="BJF Merman" pitchFamily="2" charset="0"/>
              </a:rPr>
              <a:t>bias</a:t>
            </a:r>
            <a:r>
              <a:rPr lang="en-US">
                <a:latin typeface="BlackChancery" pitchFamily="2" charset="0"/>
              </a:rPr>
              <a:t> and </a:t>
            </a:r>
            <a:r>
              <a:rPr lang="en-US">
                <a:latin typeface="BJF Merman" pitchFamily="2" charset="0"/>
              </a:rPr>
              <a:t>master flat</a:t>
            </a:r>
            <a:r>
              <a:rPr lang="en-US">
                <a:latin typeface="BlackChancery" pitchFamily="2" charset="0"/>
              </a:rPr>
              <a:t>/</a:t>
            </a:r>
            <a:r>
              <a:rPr lang="en-US">
                <a:latin typeface="BJF Merman" pitchFamily="2" charset="0"/>
              </a:rPr>
              <a:t>dark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8288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latin typeface="Baskerville-Normal" pitchFamily="2" charset="0"/>
              </a:rPr>
              <a:t>The goal is to replace the actual calibration data with a model which is free of random noise but carries all the necessary calibration signatures.</a:t>
            </a:r>
          </a:p>
          <a:p>
            <a:pPr>
              <a:lnSpc>
                <a:spcPct val="90000"/>
              </a:lnSpc>
            </a:pPr>
            <a:r>
              <a:rPr lang="en-US" sz="2800"/>
              <a:t>Master S/N must be much larger than the S/N in science frames!!! Add together signal in many frames</a:t>
            </a:r>
          </a:p>
          <a:p>
            <a:pPr>
              <a:lnSpc>
                <a:spcPct val="90000"/>
              </a:lnSpc>
            </a:pPr>
            <a:r>
              <a:rPr lang="en-US" sz="2800"/>
              <a:t>Main issue: </a:t>
            </a:r>
            <a:r>
              <a:rPr lang="en-US">
                <a:solidFill>
                  <a:schemeClr val="hlink"/>
                </a:solidFill>
                <a:latin typeface="Dom Casual" pitchFamily="2" charset="0"/>
              </a:rPr>
              <a:t>getting rid of random errors, e.g. cosmic ray hits</a:t>
            </a:r>
          </a:p>
          <a:p>
            <a:pPr>
              <a:lnSpc>
                <a:spcPct val="90000"/>
              </a:lnSpc>
            </a:pPr>
            <a:r>
              <a:rPr lang="en-US" sz="2800"/>
              <a:t>Method: </a:t>
            </a:r>
            <a:r>
              <a:rPr lang="en-US" sz="2800">
                <a:solidFill>
                  <a:schemeClr val="folHlink"/>
                </a:solidFill>
                <a:latin typeface="Dom Casual" pitchFamily="2" charset="0"/>
              </a:rPr>
              <a:t>filtering within a frame or across a stack of frames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009900"/>
                </a:solidFill>
                <a:latin typeface="Dom Casual" pitchFamily="2" charset="0"/>
              </a:rPr>
              <a:t>Cross-check between groups of calibration frames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F965-6AE6-47E3-B6FA-6D67165E422F}" type="slidenum">
              <a:rPr lang="en-US"/>
              <a:pPr/>
              <a:t>7</a:t>
            </a:fld>
            <a:endParaRPr 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using flats:</a:t>
            </a:r>
          </a:p>
        </p:txBody>
      </p:sp>
      <p:pic>
        <p:nvPicPr>
          <p:cNvPr id="269316" name="Picture 4" descr="flat_fr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1982788"/>
            <a:ext cx="4570412" cy="457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7" name="Picture 5" descr="flat_sta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992188"/>
            <a:ext cx="5713412" cy="571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F965-6AE6-47E3-B6FA-6D67165E422F}" type="slidenum">
              <a:rPr lang="en-US"/>
              <a:pPr/>
              <a:t>8</a:t>
            </a:fld>
            <a:endParaRPr 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using flats:</a:t>
            </a:r>
          </a:p>
        </p:txBody>
      </p:sp>
      <p:pic>
        <p:nvPicPr>
          <p:cNvPr id="269316" name="Picture 4" descr="flat_fr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1982788"/>
            <a:ext cx="4570412" cy="457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7" name="Picture 5" descr="flat_sta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992188"/>
            <a:ext cx="5713412" cy="571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8" name="Picture 6" descr="delta_flat_stac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5713413" cy="57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9321" name="Group 9"/>
          <p:cNvGrpSpPr>
            <a:grpSpLocks/>
          </p:cNvGrpSpPr>
          <p:nvPr/>
        </p:nvGrpSpPr>
        <p:grpSpPr bwMode="auto">
          <a:xfrm>
            <a:off x="7467600" y="2438400"/>
            <a:ext cx="534988" cy="3048000"/>
            <a:chOff x="4704" y="1536"/>
            <a:chExt cx="337" cy="1920"/>
          </a:xfrm>
        </p:grpSpPr>
        <p:sp>
          <p:nvSpPr>
            <p:cNvPr id="269319" name="Text Box 7"/>
            <p:cNvSpPr txBox="1">
              <a:spLocks noChangeArrowheads="1"/>
            </p:cNvSpPr>
            <p:nvPr/>
          </p:nvSpPr>
          <p:spPr bwMode="auto">
            <a:xfrm>
              <a:off x="4752" y="1536"/>
              <a:ext cx="289" cy="1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folHlink"/>
                  </a:solidFill>
                </a:rPr>
                <a:t>6 times larger vertical scale</a:t>
              </a:r>
            </a:p>
          </p:txBody>
        </p:sp>
        <p:sp>
          <p:nvSpPr>
            <p:cNvPr id="269320" name="Line 8"/>
            <p:cNvSpPr>
              <a:spLocks noChangeShapeType="1"/>
            </p:cNvSpPr>
            <p:nvPr/>
          </p:nvSpPr>
          <p:spPr bwMode="auto">
            <a:xfrm>
              <a:off x="4704" y="1584"/>
              <a:ext cx="0" cy="1584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489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FA0A3-CAFD-4001-8038-8E7F41883F2A}" type="slidenum">
              <a:rPr lang="en-US"/>
              <a:pPr/>
              <a:t>9</a:t>
            </a:fld>
            <a:endParaRPr 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Flat field</a:t>
            </a:r>
            <a:r>
              <a:rPr lang="en-US"/>
              <a:t> </a:t>
            </a:r>
          </a:p>
        </p:txBody>
      </p:sp>
      <p:pic>
        <p:nvPicPr>
          <p:cNvPr id="198659" name="Picture 3" descr="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3" t="16887" r="5692" b="7124"/>
          <a:stretch>
            <a:fillRect/>
          </a:stretch>
        </p:blipFill>
        <p:spPr bwMode="auto">
          <a:xfrm>
            <a:off x="1066800" y="2667000"/>
            <a:ext cx="5791200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3886200" y="2133600"/>
            <a:ext cx="388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Fragment of a master flat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7100</TotalTime>
  <Words>336</Words>
  <Application>Microsoft Office PowerPoint</Application>
  <PresentationFormat>On-screen Show (4:3)</PresentationFormat>
  <Paragraphs>115</Paragraphs>
  <Slides>22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40" baseType="lpstr">
      <vt:lpstr>Arial</vt:lpstr>
      <vt:lpstr>Tahoma</vt:lpstr>
      <vt:lpstr>Wingdings</vt:lpstr>
      <vt:lpstr>Castellar</vt:lpstr>
      <vt:lpstr>Dom Casual</vt:lpstr>
      <vt:lpstr>ActionIs</vt:lpstr>
      <vt:lpstr>Agatha</vt:lpstr>
      <vt:lpstr>Collegiate-Normal</vt:lpstr>
      <vt:lpstr>Agency FB</vt:lpstr>
      <vt:lpstr>Arbeka</vt:lpstr>
      <vt:lpstr>Pristina</vt:lpstr>
      <vt:lpstr>Perpetua</vt:lpstr>
      <vt:lpstr>MarkingPen</vt:lpstr>
      <vt:lpstr>BlackChancery</vt:lpstr>
      <vt:lpstr>BJF Merman</vt:lpstr>
      <vt:lpstr>Baskerville-Normal</vt:lpstr>
      <vt:lpstr>Blends</vt:lpstr>
      <vt:lpstr>MathType 5.0 Equation</vt:lpstr>
      <vt:lpstr>Observational Astronomy</vt:lpstr>
      <vt:lpstr>Worse-case scenario…</vt:lpstr>
      <vt:lpstr>In addition we have calibration data:</vt:lpstr>
      <vt:lpstr>Spectroscopic reduction in a nutshell</vt:lpstr>
      <vt:lpstr>The problem is the errors:</vt:lpstr>
      <vt:lpstr>One step at a time: making master bias and master flat/dark</vt:lpstr>
      <vt:lpstr>Example using flats:</vt:lpstr>
      <vt:lpstr>Example using flats:</vt:lpstr>
      <vt:lpstr>Flat field </vt:lpstr>
      <vt:lpstr>Order tracing</vt:lpstr>
      <vt:lpstr>Order tracing (2)</vt:lpstr>
      <vt:lpstr>Conceptual Algorithm</vt:lpstr>
      <vt:lpstr>Now the Real Thing…</vt:lpstr>
      <vt:lpstr>Slit function decomposition</vt:lpstr>
      <vt:lpstr>Normalizing flat field</vt:lpstr>
      <vt:lpstr>Extracting science spectrum</vt:lpstr>
      <vt:lpstr>Wavelength calibration</vt:lpstr>
      <vt:lpstr>Continuum fit</vt:lpstr>
      <vt:lpstr>… but it is not perfect</vt:lpstr>
      <vt:lpstr>Fringing</vt:lpstr>
      <vt:lpstr>Comparison with other algorithms</vt:lpstr>
      <vt:lpstr>FIES data reduction</vt:lpstr>
    </vt:vector>
  </TitlesOfParts>
  <Company>Uppsala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Astronomy</dc:title>
  <dc:creator>Nikolai Piskunov</dc:creator>
  <cp:lastModifiedBy>nikolai</cp:lastModifiedBy>
  <cp:revision>193</cp:revision>
  <dcterms:created xsi:type="dcterms:W3CDTF">2005-08-20T16:13:36Z</dcterms:created>
  <dcterms:modified xsi:type="dcterms:W3CDTF">2011-11-17T15:38:04Z</dcterms:modified>
</cp:coreProperties>
</file>